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2" r:id="rId6"/>
    <p:sldMasterId id="214748367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Rajdhani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j19S2dzigHdJ3KxKawaUBpkv+4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90DA0C-5EA6-4B1D-B522-C29C80137730}">
  <a:tblStyle styleId="{8690DA0C-5EA6-4B1D-B522-C29C8013773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Roboto-regular.fntdata"/><Relationship Id="rId25" Type="http://schemas.openxmlformats.org/officeDocument/2006/relationships/slide" Target="slides/slide17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bold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3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2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5.xml"/><Relationship Id="rId35" Type="http://schemas.openxmlformats.org/officeDocument/2006/relationships/font" Target="fonts/Rajdhani-bold.fntdata"/><Relationship Id="rId12" Type="http://schemas.openxmlformats.org/officeDocument/2006/relationships/slide" Target="slides/slide4.xml"/><Relationship Id="rId34" Type="http://schemas.openxmlformats.org/officeDocument/2006/relationships/font" Target="fonts/Rajdhani-regular.fntdata"/><Relationship Id="rId15" Type="http://schemas.openxmlformats.org/officeDocument/2006/relationships/slide" Target="slides/slide7.xml"/><Relationship Id="rId37" Type="http://schemas.openxmlformats.org/officeDocument/2006/relationships/font" Target="fonts/OpenSans-bold.fntdata"/><Relationship Id="rId14" Type="http://schemas.openxmlformats.org/officeDocument/2006/relationships/slide" Target="slides/slide6.xml"/><Relationship Id="rId36" Type="http://schemas.openxmlformats.org/officeDocument/2006/relationships/font" Target="fonts/OpenSans-regular.fntdata"/><Relationship Id="rId17" Type="http://schemas.openxmlformats.org/officeDocument/2006/relationships/slide" Target="slides/slide9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8.xml"/><Relationship Id="rId38" Type="http://schemas.openxmlformats.org/officeDocument/2006/relationships/font" Target="fonts/OpenSans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48bfaac8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c48bfaac8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0499c9e4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d0499c9e4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d3355141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cd3355141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0499c9e4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0499c9e4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0499c9e4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0499c9e4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0499c9e4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0499c9e4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0499d3c4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0499d3c4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0499d3c45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0499d3c45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48bfaac8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c48bfaac8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48bfaac8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c48bfaac8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0499c9e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d0499c9e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e80a6f4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ce80a6f4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0499c9e4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d0499c9e4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0499c9e4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0499c9e4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0499c9e4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d0499c9e4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0499c9e4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d0499c9e4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d3355141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cd3355141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gc48bfaac81_0_79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" name="Google Shape;8;gc48bfaac81_0_79"/>
          <p:cNvPicPr preferRelativeResize="0"/>
          <p:nvPr/>
        </p:nvPicPr>
        <p:blipFill rotWithShape="1">
          <a:blip r:embed="rId3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48bfaac81_0_7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c48bfaac81_0_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gc48bfaac81_0_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48bfaac81_0_76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gc48bfaac81_0_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c58739da34_2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gc58739da34_2_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c58739da34_2_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c58739da34_2_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58739da34_2_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58739da34_2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c58739da34_2_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c58739da34_2_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58739da34_2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58739da34_2_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c58739da34_2_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48bfaac81_0_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c48bfaac81_0_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58739da34_2_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58739da34_2_27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c58739da34_2_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gc58739da34_2_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gc58739da34_2_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58739da34_2_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58739da34_2_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gc58739da34_2_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58739da34_2_38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gc58739da34_2_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58739da34_2_41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1" name="Google Shape;81;gc58739da34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48bfaac81_0_489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gc48bfaac81_0_4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48bfaac81_0_4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gc48bfaac81_0_4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48bfaac81_0_4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c48bfaac81_0_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c48bfaac81_0_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48bfaac81_0_4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gc48bfaac81_0_4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48bfaac81_0_4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gc48bfaac81_0_4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gc48bfaac81_0_4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48bfaac81_0_4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48bfaac81_0_47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gc48bfaac81_0_47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48bfaac81_0_47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48bfaac81_0_478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c48bfaac81_0_47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gc48bfaac81_0_47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gc48bfaac81_0_47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48bfaac81_0_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48bfaac81_0_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gc48bfaac81_0_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48bfaac81_0_492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125" name="Google Shape;125;gc48bfaac81_0_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c48bfaac81_0_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c48bfaac81_0_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gc48bfaac81_0_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gc48bfaac81_0_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c48bfaac81_0_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c48bfaac81_0_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gc48bfaac81_0_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48bfaac81_0_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c48bfaac81_0_65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gc48bfaac81_0_6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gc48bfaac81_0_6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gc48bfaac81_0_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c58739da34_2_0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c58739da34_2_0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Protocolos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" name="Google Shape;45;gc58739da34_2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gc48bfaac81_0_451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4" name="Google Shape;84;gc48bfaac81_0_451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5" name="Google Shape;85;gc48bfaac81_0_451"/>
          <p:cNvCxnSpPr/>
          <p:nvPr/>
        </p:nvCxnSpPr>
        <p:spPr>
          <a:xfrm flipH="1" rot="10800000">
            <a:off x="-8000" y="11784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6" name="Google Shape;86;gc48bfaac81_0_451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7" name="Google Shape;87;gc48bfaac81_0_45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c48bfaac81_0_45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Título del ppt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gc48bfaac81_0_45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cual-es-mi-ip-publica.com/" TargetMode="External"/><Relationship Id="rId5" Type="http://schemas.openxmlformats.org/officeDocument/2006/relationships/hyperlink" Target="http://www.vermiip.es/" TargetMode="External"/><Relationship Id="rId6" Type="http://schemas.openxmlformats.org/officeDocument/2006/relationships/hyperlink" Target="https://www.iplocation.net/find-ip-address" TargetMode="External"/><Relationship Id="rId7" Type="http://schemas.openxmlformats.org/officeDocument/2006/relationships/hyperlink" Target="https://www.whatismyip.com/" TargetMode="External"/><Relationship Id="rId8" Type="http://schemas.openxmlformats.org/officeDocument/2006/relationships/hyperlink" Target="http://www.cualesmiip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2.png"/><Relationship Id="rId9" Type="http://schemas.openxmlformats.org/officeDocument/2006/relationships/image" Target="../media/image11.jp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8.jpg"/><Relationship Id="rId8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hyperlink" Target="https://es.wikipedia.org/wiki/IANA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hyperlink" Target="http://www.circleid.com/posts/20190529_digging_into_ipv6_traffic_to_google_is_28_percent_deployment_limit/" TargetMode="External"/><Relationship Id="rId5" Type="http://schemas.openxmlformats.org/officeDocument/2006/relationships/hyperlink" Target="http://www.circleid.com/posts/20190529_digging_into_ipv6_traffic_to_google_is_28_percent_deployment_limit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48bfaac81_0_41"/>
          <p:cNvSpPr txBox="1"/>
          <p:nvPr>
            <p:ph type="title"/>
          </p:nvPr>
        </p:nvSpPr>
        <p:spPr>
          <a:xfrm>
            <a:off x="4289800" y="1256948"/>
            <a:ext cx="4058100" cy="18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800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Protocolos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0499c9e47_0_149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latin typeface="Rajdhani"/>
                <a:ea typeface="Rajdhani"/>
                <a:cs typeface="Rajdhani"/>
                <a:sym typeface="Rajdhani"/>
              </a:rPr>
              <a:t>Obtener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IP p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ública</a:t>
            </a:r>
            <a:endParaRPr b="1" i="0" sz="3000" u="none" cap="none" strike="noStrike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14" name="Google Shape;214;gd0499c9e47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63" y="2122300"/>
            <a:ext cx="4665625" cy="25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d0499c9e47_0_149"/>
          <p:cNvSpPr txBox="1"/>
          <p:nvPr/>
        </p:nvSpPr>
        <p:spPr>
          <a:xfrm>
            <a:off x="821475" y="1094250"/>
            <a:ext cx="61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forma más fácil de encontrar la IP pública es recurrir a webs como </a:t>
            </a:r>
            <a:r>
              <a:rPr lang="es" u="sng">
                <a:solidFill>
                  <a:schemeClr val="hlink"/>
                </a:solidFill>
                <a:hlinkClick r:id="rId4"/>
              </a:rPr>
              <a:t>www.cual-es-mi-ip-publica.com</a:t>
            </a:r>
            <a:r>
              <a:rPr lang="es"/>
              <a:t> , </a:t>
            </a:r>
            <a:r>
              <a:rPr lang="es" u="sng">
                <a:solidFill>
                  <a:schemeClr val="hlink"/>
                </a:solidFill>
                <a:hlinkClick r:id="rId5"/>
              </a:rPr>
              <a:t>www.vermiip.es</a:t>
            </a:r>
            <a:r>
              <a:rPr lang="es"/>
              <a:t>, o </a:t>
            </a:r>
            <a:r>
              <a:rPr lang="es" u="sng">
                <a:solidFill>
                  <a:schemeClr val="hlink"/>
                </a:solidFill>
                <a:hlinkClick r:id="rId6"/>
              </a:rPr>
              <a:t>www.iplocation.net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7"/>
              </a:rPr>
              <a:t>www.whatismyip.com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8"/>
              </a:rPr>
              <a:t>www.cualesmiip.com</a:t>
            </a:r>
            <a:r>
              <a:rPr lang="es"/>
              <a:t> y hay muchas más.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cd33551416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875" y="3231800"/>
            <a:ext cx="1052773" cy="98721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cd33551416_0_57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IP p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úblicas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y privadas </a:t>
            </a:r>
            <a:r>
              <a:rPr b="1" lang="es" sz="3300">
                <a:latin typeface="Rajdhani"/>
                <a:ea typeface="Rajdhani"/>
                <a:cs typeface="Rajdhani"/>
                <a:sym typeface="Rajdhani"/>
              </a:rPr>
              <a:t>trabajan en conjunto</a:t>
            </a:r>
            <a:endParaRPr b="1" i="0" sz="3000" u="none" cap="none" strike="noStrike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2" name="Google Shape;222;gcd33551416_0_57"/>
          <p:cNvSpPr txBox="1"/>
          <p:nvPr/>
        </p:nvSpPr>
        <p:spPr>
          <a:xfrm rot="-929385">
            <a:off x="6565174" y="3701789"/>
            <a:ext cx="2570152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3F51B5"/>
                </a:solidFill>
                <a:latin typeface="Rajdhani"/>
                <a:ea typeface="Rajdhani"/>
                <a:cs typeface="Rajdhani"/>
                <a:sym typeface="Rajdhani"/>
              </a:rPr>
              <a:t>DHCP</a:t>
            </a:r>
            <a:endParaRPr b="1" i="0" sz="4400" u="none" cap="none" strike="noStrike">
              <a:solidFill>
                <a:srgbClr val="3F51B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3" name="Google Shape;223;gcd33551416_0_57"/>
          <p:cNvSpPr txBox="1"/>
          <p:nvPr/>
        </p:nvSpPr>
        <p:spPr>
          <a:xfrm rot="-929359">
            <a:off x="635519" y="3507857"/>
            <a:ext cx="2459011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5722"/>
                </a:solidFill>
                <a:latin typeface="Rajdhani"/>
                <a:ea typeface="Rajdhani"/>
                <a:cs typeface="Rajdhani"/>
                <a:sym typeface="Rajdhani"/>
              </a:rPr>
              <a:t>NAT</a:t>
            </a:r>
            <a:endParaRPr b="1" i="0" sz="4400" u="none" cap="none" strike="noStrike">
              <a:solidFill>
                <a:srgbClr val="FF572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4" name="Google Shape;224;gcd33551416_0_57"/>
          <p:cNvSpPr txBox="1"/>
          <p:nvPr/>
        </p:nvSpPr>
        <p:spPr>
          <a:xfrm rot="-929365">
            <a:off x="681026" y="1592103"/>
            <a:ext cx="2625250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009688"/>
                </a:solidFill>
                <a:latin typeface="Rajdhani"/>
                <a:ea typeface="Rajdhani"/>
                <a:cs typeface="Rajdhani"/>
                <a:sym typeface="Rajdhani"/>
              </a:rPr>
              <a:t>DNS </a:t>
            </a:r>
            <a:endParaRPr b="1" i="0" sz="4400" u="none" cap="none" strike="noStrike">
              <a:solidFill>
                <a:srgbClr val="009688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5" name="Google Shape;225;gcd33551416_0_57"/>
          <p:cNvSpPr txBox="1"/>
          <p:nvPr/>
        </p:nvSpPr>
        <p:spPr>
          <a:xfrm rot="-929000">
            <a:off x="6535044" y="1524611"/>
            <a:ext cx="2120559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00FF"/>
                </a:solidFill>
                <a:latin typeface="Rajdhani"/>
                <a:ea typeface="Rajdhani"/>
                <a:cs typeface="Rajdhani"/>
                <a:sym typeface="Rajdhani"/>
              </a:rPr>
              <a:t>IP</a:t>
            </a:r>
            <a:endParaRPr b="1" i="0" sz="4400" u="none" cap="none" strike="noStrike">
              <a:solidFill>
                <a:srgbClr val="FF00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26" name="Google Shape;226;gcd33551416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200" y="2119900"/>
            <a:ext cx="1052774" cy="10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cd33551416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5983" y="1313499"/>
            <a:ext cx="823994" cy="6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cd33551416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0450" y="3720825"/>
            <a:ext cx="765450" cy="7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cd33551416_0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4000" y="1230550"/>
            <a:ext cx="889350" cy="8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cd33551416_0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4650" y="3570875"/>
            <a:ext cx="889350" cy="8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cd33551416_0_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4249" y="2261959"/>
            <a:ext cx="823999" cy="72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cd33551416_0_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1247" y="2274785"/>
            <a:ext cx="889350" cy="78786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cd33551416_0_57"/>
          <p:cNvSpPr txBox="1"/>
          <p:nvPr/>
        </p:nvSpPr>
        <p:spPr>
          <a:xfrm>
            <a:off x="2107088" y="2482625"/>
            <a:ext cx="5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ajdhani"/>
                <a:ea typeface="Rajdhani"/>
                <a:cs typeface="Rajdhani"/>
                <a:sym typeface="Rajdhani"/>
              </a:rPr>
              <a:t>ISP</a:t>
            </a:r>
            <a:endParaRPr b="1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34" name="Google Shape;234;gcd33551416_0_57"/>
          <p:cNvCxnSpPr/>
          <p:nvPr/>
        </p:nvCxnSpPr>
        <p:spPr>
          <a:xfrm>
            <a:off x="2904974" y="2798688"/>
            <a:ext cx="6288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gcd33551416_0_57"/>
          <p:cNvCxnSpPr>
            <a:stCxn id="231" idx="3"/>
            <a:endCxn id="229" idx="1"/>
          </p:cNvCxnSpPr>
          <p:nvPr/>
        </p:nvCxnSpPr>
        <p:spPr>
          <a:xfrm flipH="1" rot="10800000">
            <a:off x="4348248" y="1675267"/>
            <a:ext cx="985800" cy="948600"/>
          </a:xfrm>
          <a:prstGeom prst="curvedConnector3">
            <a:avLst>
              <a:gd fmla="val 49998" name="adj1"/>
            </a:avLst>
          </a:prstGeom>
          <a:noFill/>
          <a:ln cap="flat" cmpd="sng" w="28575">
            <a:solidFill>
              <a:srgbClr val="EC18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gcd33551416_0_57"/>
          <p:cNvCxnSpPr>
            <a:stCxn id="231" idx="3"/>
            <a:endCxn id="232" idx="1"/>
          </p:cNvCxnSpPr>
          <p:nvPr/>
        </p:nvCxnSpPr>
        <p:spPr>
          <a:xfrm>
            <a:off x="4348248" y="2623867"/>
            <a:ext cx="1842900" cy="45000"/>
          </a:xfrm>
          <a:prstGeom prst="curvedConnector3">
            <a:avLst>
              <a:gd fmla="val 50003" name="adj1"/>
            </a:avLst>
          </a:prstGeom>
          <a:noFill/>
          <a:ln cap="flat" cmpd="sng" w="28575">
            <a:solidFill>
              <a:srgbClr val="EC18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gcd33551416_0_57"/>
          <p:cNvCxnSpPr>
            <a:stCxn id="231" idx="3"/>
          </p:cNvCxnSpPr>
          <p:nvPr/>
        </p:nvCxnSpPr>
        <p:spPr>
          <a:xfrm>
            <a:off x="4348248" y="2623867"/>
            <a:ext cx="1842900" cy="1100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EC18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gcd33551416_0_57"/>
          <p:cNvCxnSpPr>
            <a:stCxn id="231" idx="3"/>
            <a:endCxn id="230" idx="0"/>
          </p:cNvCxnSpPr>
          <p:nvPr/>
        </p:nvCxnSpPr>
        <p:spPr>
          <a:xfrm flipH="1">
            <a:off x="3359448" y="2623867"/>
            <a:ext cx="988800" cy="947100"/>
          </a:xfrm>
          <a:prstGeom prst="curvedConnector4">
            <a:avLst>
              <a:gd fmla="val -24082" name="adj1"/>
              <a:gd fmla="val 69101" name="adj2"/>
            </a:avLst>
          </a:prstGeom>
          <a:noFill/>
          <a:ln cap="flat" cmpd="sng" w="28575">
            <a:solidFill>
              <a:srgbClr val="EC183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gcd33551416_0_57"/>
          <p:cNvPicPr preferRelativeResize="0"/>
          <p:nvPr/>
        </p:nvPicPr>
        <p:blipFill rotWithShape="1">
          <a:blip r:embed="rId5">
            <a:alphaModFix/>
          </a:blip>
          <a:srcRect b="35260" l="26030" r="24547" t="20800"/>
          <a:stretch/>
        </p:blipFill>
        <p:spPr>
          <a:xfrm>
            <a:off x="4496175" y="3309647"/>
            <a:ext cx="543001" cy="385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cd33551416_0_57"/>
          <p:cNvSpPr txBox="1"/>
          <p:nvPr/>
        </p:nvSpPr>
        <p:spPr>
          <a:xfrm>
            <a:off x="2597624" y="2151225"/>
            <a:ext cx="10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ajdhani"/>
                <a:ea typeface="Rajdhani"/>
                <a:cs typeface="Rajdhani"/>
                <a:sym typeface="Rajdhani"/>
              </a:rPr>
              <a:t>82.20.250.19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1" name="Google Shape;241;gcd33551416_0_57"/>
          <p:cNvSpPr txBox="1"/>
          <p:nvPr/>
        </p:nvSpPr>
        <p:spPr>
          <a:xfrm>
            <a:off x="3223799" y="2939825"/>
            <a:ext cx="10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ajdhani"/>
                <a:ea typeface="Rajdhani"/>
                <a:cs typeface="Rajdhani"/>
                <a:sym typeface="Rajdhani"/>
              </a:rPr>
              <a:t>19</a:t>
            </a:r>
            <a:r>
              <a:rPr lang="es" sz="1200">
                <a:latin typeface="Rajdhani"/>
                <a:ea typeface="Rajdhani"/>
                <a:cs typeface="Rajdhani"/>
                <a:sym typeface="Rajdhani"/>
              </a:rPr>
              <a:t>2.168.0.1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42" name="Google Shape;242;gcd33551416_0_57"/>
          <p:cNvCxnSpPr>
            <a:endCxn id="231" idx="1"/>
          </p:cNvCxnSpPr>
          <p:nvPr/>
        </p:nvCxnSpPr>
        <p:spPr>
          <a:xfrm>
            <a:off x="3438449" y="2476567"/>
            <a:ext cx="85800" cy="1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3" name="Google Shape;243;gcd33551416_0_57"/>
          <p:cNvCxnSpPr>
            <a:stCxn id="241" idx="3"/>
          </p:cNvCxnSpPr>
          <p:nvPr/>
        </p:nvCxnSpPr>
        <p:spPr>
          <a:xfrm>
            <a:off x="4314899" y="31244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gcd33551416_0_57"/>
          <p:cNvCxnSpPr/>
          <p:nvPr/>
        </p:nvCxnSpPr>
        <p:spPr>
          <a:xfrm rot="10800000">
            <a:off x="4136225" y="2983125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5" name="Google Shape;245;gcd33551416_0_57"/>
          <p:cNvSpPr txBox="1"/>
          <p:nvPr/>
        </p:nvSpPr>
        <p:spPr>
          <a:xfrm>
            <a:off x="3443574" y="1850925"/>
            <a:ext cx="10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ajdhani"/>
                <a:ea typeface="Rajdhani"/>
                <a:cs typeface="Rajdhani"/>
                <a:sym typeface="Rajdhani"/>
              </a:rPr>
              <a:t>192</a:t>
            </a:r>
            <a:r>
              <a:rPr lang="es" sz="1200">
                <a:latin typeface="Rajdhani"/>
                <a:ea typeface="Rajdhani"/>
                <a:cs typeface="Rajdhani"/>
                <a:sym typeface="Rajdhani"/>
              </a:rPr>
              <a:t>.168.0.101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6" name="Google Shape;246;gcd33551416_0_57"/>
          <p:cNvSpPr txBox="1"/>
          <p:nvPr/>
        </p:nvSpPr>
        <p:spPr>
          <a:xfrm>
            <a:off x="5295899" y="1964925"/>
            <a:ext cx="10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ajdhani"/>
                <a:ea typeface="Rajdhani"/>
                <a:cs typeface="Rajdhani"/>
                <a:sym typeface="Rajdhani"/>
              </a:rPr>
              <a:t>192.168.0.104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7" name="Google Shape;247;gcd33551416_0_57"/>
          <p:cNvSpPr txBox="1"/>
          <p:nvPr/>
        </p:nvSpPr>
        <p:spPr>
          <a:xfrm>
            <a:off x="6057899" y="2955525"/>
            <a:ext cx="10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ajdhani"/>
                <a:ea typeface="Rajdhani"/>
                <a:cs typeface="Rajdhani"/>
                <a:sym typeface="Rajdhani"/>
              </a:rPr>
              <a:t>192.168.0.11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8" name="Google Shape;248;gcd33551416_0_57"/>
          <p:cNvSpPr txBox="1"/>
          <p:nvPr/>
        </p:nvSpPr>
        <p:spPr>
          <a:xfrm>
            <a:off x="6057899" y="4098525"/>
            <a:ext cx="10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ajdhani"/>
                <a:ea typeface="Rajdhani"/>
                <a:cs typeface="Rajdhani"/>
                <a:sym typeface="Rajdhani"/>
              </a:rPr>
              <a:t>192.168.0.10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9" name="Google Shape;249;gcd33551416_0_57"/>
          <p:cNvSpPr txBox="1"/>
          <p:nvPr/>
        </p:nvSpPr>
        <p:spPr>
          <a:xfrm>
            <a:off x="4281774" y="4365525"/>
            <a:ext cx="10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ajdhani"/>
                <a:ea typeface="Rajdhani"/>
                <a:cs typeface="Rajdhani"/>
                <a:sym typeface="Rajdhani"/>
              </a:rPr>
              <a:t>192.168.0.100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0" name="Google Shape;250;gcd33551416_0_57"/>
          <p:cNvSpPr txBox="1"/>
          <p:nvPr/>
        </p:nvSpPr>
        <p:spPr>
          <a:xfrm>
            <a:off x="2833974" y="4441725"/>
            <a:ext cx="10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ajdhani"/>
                <a:ea typeface="Rajdhani"/>
                <a:cs typeface="Rajdhani"/>
                <a:sym typeface="Rajdhani"/>
              </a:rPr>
              <a:t>192.168.0.102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d0499c9e47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63" y="909475"/>
            <a:ext cx="833667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d0499c9e47_0_136"/>
          <p:cNvSpPr txBox="1"/>
          <p:nvPr>
            <p:ph type="title"/>
          </p:nvPr>
        </p:nvSpPr>
        <p:spPr>
          <a:xfrm>
            <a:off x="540300" y="673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¿Cómo </a:t>
            </a:r>
            <a:r>
              <a:rPr b="1" lang="es" sz="33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funciona 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NAT</a:t>
            </a:r>
            <a:r>
              <a:rPr b="1" lang="es" sz="33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?</a:t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d0499c9e47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25" y="952950"/>
            <a:ext cx="604613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d0499c9e47_0_165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¿Cómo </a:t>
            </a:r>
            <a:r>
              <a:rPr b="1" lang="es" sz="33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funciona el </a:t>
            </a:r>
            <a:r>
              <a:rPr b="1" lang="es" sz="330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DNS</a:t>
            </a:r>
            <a:r>
              <a:rPr b="1" lang="es" sz="33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0499c9e47_0_144"/>
          <p:cNvSpPr txBox="1"/>
          <p:nvPr>
            <p:ph type="title"/>
          </p:nvPr>
        </p:nvSpPr>
        <p:spPr>
          <a:xfrm>
            <a:off x="692700" y="5974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latin typeface="Rajdhani"/>
                <a:ea typeface="Rajdhani"/>
                <a:cs typeface="Rajdhani"/>
                <a:sym typeface="Rajdhani"/>
              </a:rPr>
              <a:t>¿Podemos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es" sz="3300">
                <a:latin typeface="Rajdhani"/>
                <a:ea typeface="Rajdhani"/>
                <a:cs typeface="Rajdhani"/>
                <a:sym typeface="Rajdhani"/>
              </a:rPr>
              <a:t>cambiar 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la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IP y el DNS</a:t>
            </a:r>
            <a:r>
              <a:rPr b="1" lang="es" sz="330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?</a:t>
            </a:r>
            <a:endParaRPr b="1" sz="3000">
              <a:solidFill>
                <a:srgbClr val="FF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gd0499c9e47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800" y="1170125"/>
            <a:ext cx="4355931" cy="35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0499d3c45_2_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latin typeface="Rajdhani"/>
                <a:ea typeface="Rajdhani"/>
                <a:cs typeface="Rajdhani"/>
                <a:sym typeface="Rajdhani"/>
              </a:rPr>
              <a:t>Protocolo </a:t>
            </a:r>
            <a:r>
              <a:rPr b="1" lang="es" sz="330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IPv4							   </a:t>
            </a:r>
            <a:r>
              <a:rPr b="1" lang="es" sz="33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Protocolo </a:t>
            </a:r>
            <a:r>
              <a:rPr b="1" lang="es" sz="330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IPv6</a:t>
            </a:r>
            <a:endParaRPr b="1" sz="3300">
              <a:solidFill>
                <a:srgbClr val="FF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74" name="Google Shape;274;gd0499d3c45_2_5"/>
          <p:cNvPicPr preferRelativeResize="0"/>
          <p:nvPr/>
        </p:nvPicPr>
        <p:blipFill rotWithShape="1">
          <a:blip r:embed="rId3">
            <a:alphaModFix/>
          </a:blip>
          <a:srcRect b="0" l="23606" r="23701" t="0"/>
          <a:stretch/>
        </p:blipFill>
        <p:spPr>
          <a:xfrm>
            <a:off x="3116950" y="951725"/>
            <a:ext cx="2562925" cy="32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d0499d3c45_2_5"/>
          <p:cNvSpPr txBox="1"/>
          <p:nvPr/>
        </p:nvSpPr>
        <p:spPr>
          <a:xfrm>
            <a:off x="87025" y="1162025"/>
            <a:ext cx="3040800" cy="3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7076"/>
              </a:buClr>
              <a:buSzPts val="1350"/>
              <a:buFont typeface="Roboto"/>
              <a:buChar char="●"/>
            </a:pPr>
            <a:r>
              <a:rPr lang="es" sz="1350">
                <a:solidFill>
                  <a:srgbClr val="6E7076"/>
                </a:solidFill>
                <a:latin typeface="Roboto"/>
                <a:ea typeface="Roboto"/>
                <a:cs typeface="Roboto"/>
                <a:sym typeface="Roboto"/>
              </a:rPr>
              <a:t>Utiliza una dirección de 32 bits.</a:t>
            </a:r>
            <a:endParaRPr sz="1350">
              <a:solidFill>
                <a:srgbClr val="6E707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7076"/>
              </a:buClr>
              <a:buSzPts val="1350"/>
              <a:buFont typeface="Roboto"/>
              <a:buChar char="●"/>
            </a:pPr>
            <a:r>
              <a:rPr lang="es" sz="1350">
                <a:solidFill>
                  <a:srgbClr val="6E7076"/>
                </a:solidFill>
                <a:latin typeface="Roboto"/>
                <a:ea typeface="Roboto"/>
                <a:cs typeface="Roboto"/>
                <a:sym typeface="Roboto"/>
              </a:rPr>
              <a:t>Tiene cabeceras de paquetes más pequeñas (aproximadamente la mitad que IPv6).</a:t>
            </a:r>
            <a:endParaRPr sz="1350">
              <a:solidFill>
                <a:srgbClr val="6E707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7076"/>
              </a:buClr>
              <a:buSzPts val="1350"/>
              <a:buFont typeface="Roboto"/>
              <a:buChar char="●"/>
            </a:pPr>
            <a:r>
              <a:rPr lang="es" sz="1350">
                <a:solidFill>
                  <a:srgbClr val="6E7076"/>
                </a:solidFill>
                <a:latin typeface="Roboto"/>
                <a:ea typeface="Roboto"/>
                <a:cs typeface="Roboto"/>
                <a:sym typeface="Roboto"/>
              </a:rPr>
              <a:t>Soporta alrededor de 4.294.967.296 de direcciones unicas.</a:t>
            </a:r>
            <a:endParaRPr sz="1350">
              <a:solidFill>
                <a:srgbClr val="6E707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7076"/>
              </a:buClr>
              <a:buSzPts val="1350"/>
              <a:buFont typeface="Roboto"/>
              <a:buChar char="●"/>
            </a:pPr>
            <a:r>
              <a:rPr lang="es" sz="1350">
                <a:solidFill>
                  <a:srgbClr val="6E7076"/>
                </a:solidFill>
                <a:latin typeface="Roboto"/>
                <a:ea typeface="Roboto"/>
                <a:cs typeface="Roboto"/>
                <a:sym typeface="Roboto"/>
              </a:rPr>
              <a:t>Las direcciones disponibles en la reserva global de </a:t>
            </a:r>
            <a:r>
              <a:rPr lang="es" sz="13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IANA </a:t>
            </a:r>
            <a:r>
              <a:rPr lang="es" sz="1350">
                <a:solidFill>
                  <a:srgbClr val="6E7076"/>
                </a:solidFill>
                <a:latin typeface="Roboto"/>
                <a:ea typeface="Roboto"/>
                <a:cs typeface="Roboto"/>
                <a:sym typeface="Roboto"/>
              </a:rPr>
              <a:t>pertenecientes al protocolo IPv4 se agotaron oficialmente el lunes 31 de enero de 2011.</a:t>
            </a:r>
            <a:endParaRPr sz="1350">
              <a:solidFill>
                <a:srgbClr val="6E707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rgbClr val="6E707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gd0499d3c45_2_5"/>
          <p:cNvSpPr txBox="1"/>
          <p:nvPr/>
        </p:nvSpPr>
        <p:spPr>
          <a:xfrm>
            <a:off x="5755875" y="1042625"/>
            <a:ext cx="3260400" cy="3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7076"/>
              </a:buClr>
              <a:buSzPts val="1350"/>
              <a:buFont typeface="Roboto"/>
              <a:buChar char="●"/>
            </a:pPr>
            <a:r>
              <a:rPr lang="es" sz="1350">
                <a:solidFill>
                  <a:srgbClr val="6E7076"/>
                </a:solidFill>
                <a:latin typeface="Roboto"/>
                <a:ea typeface="Roboto"/>
                <a:cs typeface="Roboto"/>
                <a:sym typeface="Roboto"/>
              </a:rPr>
              <a:t>Ejemplo de una IPv6: 3002:0bd6:0000:0000:0000:ee00:0033:6778</a:t>
            </a:r>
            <a:endParaRPr sz="1350">
              <a:solidFill>
                <a:srgbClr val="6E707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7076"/>
              </a:buClr>
              <a:buSzPts val="1350"/>
              <a:buFont typeface="Roboto"/>
              <a:buChar char="●"/>
            </a:pPr>
            <a:r>
              <a:rPr lang="es" sz="1350">
                <a:solidFill>
                  <a:srgbClr val="6E7076"/>
                </a:solidFill>
                <a:latin typeface="Roboto"/>
                <a:ea typeface="Roboto"/>
                <a:cs typeface="Roboto"/>
                <a:sym typeface="Roboto"/>
              </a:rPr>
              <a:t>Utiliza una dirección de 128 bits.</a:t>
            </a:r>
            <a:endParaRPr sz="1350">
              <a:solidFill>
                <a:srgbClr val="6E707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7076"/>
              </a:buClr>
              <a:buSzPts val="1350"/>
              <a:buFont typeface="Roboto"/>
              <a:buChar char="●"/>
            </a:pPr>
            <a:r>
              <a:rPr lang="es" sz="1350">
                <a:solidFill>
                  <a:srgbClr val="6E7076"/>
                </a:solidFill>
                <a:latin typeface="Roboto"/>
                <a:ea typeface="Roboto"/>
                <a:cs typeface="Roboto"/>
                <a:sym typeface="Roboto"/>
              </a:rPr>
              <a:t>Incluye calidad de servicio (QoS) incorporada.</a:t>
            </a:r>
            <a:endParaRPr sz="1350">
              <a:solidFill>
                <a:srgbClr val="6E707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7076"/>
              </a:buClr>
              <a:buSzPts val="1350"/>
              <a:buFont typeface="Roboto"/>
              <a:buChar char="●"/>
            </a:pPr>
            <a:r>
              <a:rPr lang="es" sz="1350">
                <a:solidFill>
                  <a:srgbClr val="6E7076"/>
                </a:solidFill>
                <a:latin typeface="Roboto"/>
                <a:ea typeface="Roboto"/>
                <a:cs typeface="Roboto"/>
                <a:sym typeface="Roboto"/>
              </a:rPr>
              <a:t>Tiene una capa de seguridad de red incorporada (IPsec).</a:t>
            </a:r>
            <a:endParaRPr sz="1350">
              <a:solidFill>
                <a:srgbClr val="6E707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7076"/>
              </a:buClr>
              <a:buSzPts val="1350"/>
              <a:buFont typeface="Roboto"/>
              <a:buChar char="●"/>
            </a:pPr>
            <a:r>
              <a:rPr lang="es" sz="1350">
                <a:solidFill>
                  <a:srgbClr val="6E7076"/>
                </a:solidFill>
                <a:latin typeface="Roboto"/>
                <a:ea typeface="Roboto"/>
                <a:cs typeface="Roboto"/>
                <a:sym typeface="Roboto"/>
              </a:rPr>
              <a:t>Elimina la traducción de direcciones de red (NAT).</a:t>
            </a:r>
            <a:endParaRPr sz="1350">
              <a:solidFill>
                <a:srgbClr val="6E707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7076"/>
              </a:buClr>
              <a:buSzPts val="1350"/>
              <a:buFont typeface="Roboto"/>
              <a:buChar char="●"/>
            </a:pPr>
            <a:r>
              <a:rPr lang="es" sz="1350">
                <a:solidFill>
                  <a:srgbClr val="6E7076"/>
                </a:solidFill>
                <a:latin typeface="Roboto"/>
                <a:ea typeface="Roboto"/>
                <a:cs typeface="Roboto"/>
                <a:sym typeface="Roboto"/>
              </a:rPr>
              <a:t> La cantidad de direcciones únicas que ofrece (340 sextillones): 340.282.366.920.938.463.463.374.607.431.768.211.456</a:t>
            </a:r>
            <a:endParaRPr sz="1350">
              <a:solidFill>
                <a:srgbClr val="6E707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0499d3c45_2_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latin typeface="Rajdhani"/>
                <a:ea typeface="Rajdhani"/>
                <a:cs typeface="Rajdhani"/>
                <a:sym typeface="Rajdhani"/>
              </a:rPr>
              <a:t>Implementación de </a:t>
            </a:r>
            <a:r>
              <a:rPr b="1" lang="es" sz="330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IPv6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82" name="Google Shape;282;gd0499d3c45_2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450" y="961750"/>
            <a:ext cx="4391649" cy="358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d0499d3c45_2_29"/>
          <p:cNvSpPr txBox="1"/>
          <p:nvPr/>
        </p:nvSpPr>
        <p:spPr>
          <a:xfrm>
            <a:off x="311700" y="1212599"/>
            <a:ext cx="35655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Según </a:t>
            </a:r>
            <a:r>
              <a:rPr lang="es" sz="15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Ericsson Research</a:t>
            </a:r>
            <a:r>
              <a:rPr lang="es" sz="1550">
                <a:latin typeface="Roboto"/>
                <a:ea typeface="Roboto"/>
                <a:cs typeface="Roboto"/>
                <a:sym typeface="Roboto"/>
              </a:rPr>
              <a:t>, en agosto de 2019 la adopción de IPv6 apenas superó el 25%. Si bien la tasa de adopción se ha logrado a un ritmo correcto, se estima que para 2022 llegaremos al 28,3%.</a:t>
            </a:r>
            <a:endParaRPr sz="1600"/>
          </a:p>
        </p:txBody>
      </p:sp>
      <p:sp>
        <p:nvSpPr>
          <p:cNvPr id="284" name="Google Shape;284;gd0499d3c45_2_29"/>
          <p:cNvSpPr/>
          <p:nvPr/>
        </p:nvSpPr>
        <p:spPr>
          <a:xfrm rot="5400000">
            <a:off x="1935950" y="2653150"/>
            <a:ext cx="1221600" cy="1791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48bfaac81_0_151"/>
          <p:cNvSpPr txBox="1"/>
          <p:nvPr/>
        </p:nvSpPr>
        <p:spPr>
          <a:xfrm>
            <a:off x="930175" y="1550650"/>
            <a:ext cx="51411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Las direcciones </a:t>
            </a: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IP privadas 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IP públicas 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utilizan para identificar de forma exclusiva una máquina en una red. La primera se utiliza en una red local y la segunda se utiliza fuera de la red local. </a:t>
            </a:r>
            <a:endParaRPr b="0" i="0" sz="2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gc48bfaac81_0_151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gc48bfaac81_0_151"/>
          <p:cNvGrpSpPr/>
          <p:nvPr/>
        </p:nvGrpSpPr>
        <p:grpSpPr>
          <a:xfrm>
            <a:off x="585196" y="1693348"/>
            <a:ext cx="344969" cy="308595"/>
            <a:chOff x="3016921" y="2408750"/>
            <a:chExt cx="793215" cy="709740"/>
          </a:xfrm>
        </p:grpSpPr>
        <p:sp>
          <p:nvSpPr>
            <p:cNvPr id="138" name="Google Shape;138;gc48bfaac81_0_151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c48bfaac81_0_151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gc48bfaac81_0_151"/>
          <p:cNvGrpSpPr/>
          <p:nvPr/>
        </p:nvGrpSpPr>
        <p:grpSpPr>
          <a:xfrm rot="10800000">
            <a:off x="5688415" y="3555748"/>
            <a:ext cx="344970" cy="308595"/>
            <a:chOff x="2965350" y="2408750"/>
            <a:chExt cx="793216" cy="709740"/>
          </a:xfrm>
        </p:grpSpPr>
        <p:sp>
          <p:nvSpPr>
            <p:cNvPr id="141" name="Google Shape;141;gc48bfaac81_0_151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c48bfaac81_0_151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0499c9e47_0_2"/>
          <p:cNvSpPr txBox="1"/>
          <p:nvPr/>
        </p:nvSpPr>
        <p:spPr>
          <a:xfrm>
            <a:off x="930175" y="1550650"/>
            <a:ext cx="54261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dirección </a:t>
            </a: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IP pública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la proporciona el </a:t>
            </a: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ISP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proveedor de servicios de Internet. La </a:t>
            </a: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IP privada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la podemos asignar manualmente o solicitar una automática al </a:t>
            </a: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DHCP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protocolo de configuración dinámica de host.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gd0499c9e47_0_2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gd0499c9e47_0_2"/>
          <p:cNvGrpSpPr/>
          <p:nvPr/>
        </p:nvGrpSpPr>
        <p:grpSpPr>
          <a:xfrm>
            <a:off x="710396" y="1179823"/>
            <a:ext cx="344969" cy="308595"/>
            <a:chOff x="3016921" y="2408750"/>
            <a:chExt cx="793215" cy="709740"/>
          </a:xfrm>
        </p:grpSpPr>
        <p:sp>
          <p:nvSpPr>
            <p:cNvPr id="150" name="Google Shape;150;gd0499c9e47_0_2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d0499c9e47_0_2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gd0499c9e47_0_2"/>
          <p:cNvGrpSpPr/>
          <p:nvPr/>
        </p:nvGrpSpPr>
        <p:grpSpPr>
          <a:xfrm rot="10800000">
            <a:off x="6284765" y="3887048"/>
            <a:ext cx="344970" cy="308595"/>
            <a:chOff x="2965350" y="2408750"/>
            <a:chExt cx="793216" cy="709740"/>
          </a:xfrm>
        </p:grpSpPr>
        <p:sp>
          <p:nvSpPr>
            <p:cNvPr id="153" name="Google Shape;153;gd0499c9e47_0_2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d0499c9e47_0_2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e80a6f4dc_0_0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IP 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pública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es" sz="3300">
                <a:latin typeface="Rajdhani"/>
                <a:ea typeface="Rajdhani"/>
                <a:cs typeface="Rajdhani"/>
                <a:sym typeface="Rajdhani"/>
              </a:rPr>
              <a:t>vs. 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IP privada</a:t>
            </a:r>
            <a:endParaRPr b="1" i="0" sz="3000" u="none" cap="none" strike="noStrike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0" name="Google Shape;160;gce80a6f4dc_0_0"/>
          <p:cNvSpPr txBox="1"/>
          <p:nvPr/>
        </p:nvSpPr>
        <p:spPr>
          <a:xfrm>
            <a:off x="717750" y="12528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61" name="Google Shape;161;gce80a6f4dc_0_0"/>
          <p:cNvGraphicFramePr/>
          <p:nvPr/>
        </p:nvGraphicFramePr>
        <p:xfrm>
          <a:off x="717750" y="117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{8690DA0C-5EA6-4B1D-B522-C29C80137730}</a:tableStyleId>
              </a:tblPr>
              <a:tblGrid>
                <a:gridCol w="1534575"/>
                <a:gridCol w="2757350"/>
                <a:gridCol w="3415650"/>
              </a:tblGrid>
              <a:tr h="36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Características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Dirección IP privada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Dirección IP pública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/>
                        <a:t>Alcance</a:t>
                      </a:r>
                      <a:endParaRPr b="1"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 </a:t>
                      </a: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alcance </a:t>
                      </a: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 la IP privada es local a la red actual.	</a:t>
                      </a:r>
                      <a:endParaRPr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 </a:t>
                      </a: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alcance </a:t>
                      </a: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 la IP pública es global.</a:t>
                      </a:r>
                      <a:endParaRPr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/>
                        <a:t>Comunicación</a:t>
                      </a:r>
                      <a:endParaRPr b="1"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 IP privada se utiliza para comunicarse dentro de la red.</a:t>
                      </a:r>
                      <a:endParaRPr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 IP pública se utiliza para comunicarse fuera de la red.</a:t>
                      </a:r>
                      <a:endParaRPr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6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Costo</a:t>
                      </a:r>
                      <a:endParaRPr b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Las IP privadas son gratuitas.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 IP pública tiene un coste asociado.</a:t>
                      </a:r>
                      <a:endParaRPr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Localización</a:t>
                      </a:r>
                      <a:endParaRPr b="1"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 dirección IP privada se puede localizar utilizando el comando ipconfig.</a:t>
                      </a:r>
                      <a:endParaRPr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 dirección IP pública debe buscarse en un motor de búsqueda como Google.</a:t>
                      </a:r>
                      <a:endParaRPr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6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Rango</a:t>
                      </a:r>
                      <a:endParaRPr b="1"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10.0.0.0 – 10.255.255.255,</a:t>
                      </a:r>
                      <a:endParaRPr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172.16.0.0 – 172.31.255.255,</a:t>
                      </a:r>
                      <a:endParaRPr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192.168.0.0 – 192.168.255.255</a:t>
                      </a:r>
                      <a:endParaRPr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Excepto las direcciones IP privadas, el resto de direcciones IP son públicas.</a:t>
                      </a:r>
                      <a:endParaRPr sz="13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0499c9e47_0_39"/>
          <p:cNvSpPr txBox="1"/>
          <p:nvPr/>
        </p:nvSpPr>
        <p:spPr>
          <a:xfrm rot="-929177">
            <a:off x="897273" y="2231607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4CAF50"/>
                </a:solidFill>
                <a:latin typeface="Rajdhani"/>
                <a:ea typeface="Rajdhani"/>
                <a:cs typeface="Rajdhani"/>
                <a:sym typeface="Rajdhani"/>
              </a:rPr>
              <a:t>127.0.0.1</a:t>
            </a:r>
            <a:endParaRPr b="1" i="0" sz="4400" u="none" cap="none" strike="noStrike">
              <a:solidFill>
                <a:srgbClr val="4CAF5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7" name="Google Shape;167;gd0499c9e47_0_39"/>
          <p:cNvSpPr txBox="1"/>
          <p:nvPr/>
        </p:nvSpPr>
        <p:spPr>
          <a:xfrm rot="-929177">
            <a:off x="669598" y="3437182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00BCD4"/>
                </a:solidFill>
                <a:latin typeface="Rajdhani"/>
                <a:ea typeface="Rajdhani"/>
                <a:cs typeface="Rajdhani"/>
                <a:sym typeface="Rajdhani"/>
              </a:rPr>
              <a:t>10.0.0.1</a:t>
            </a:r>
            <a:endParaRPr b="1" i="0" sz="4400" u="none" cap="none" strike="noStrike">
              <a:solidFill>
                <a:srgbClr val="00BCD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8" name="Google Shape;168;gd0499c9e47_0_39"/>
          <p:cNvSpPr txBox="1"/>
          <p:nvPr/>
        </p:nvSpPr>
        <p:spPr>
          <a:xfrm rot="-929400">
            <a:off x="2769681" y="1210474"/>
            <a:ext cx="2535289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9800"/>
                </a:solidFill>
                <a:latin typeface="Rajdhani"/>
                <a:ea typeface="Rajdhani"/>
                <a:cs typeface="Rajdhani"/>
                <a:sym typeface="Rajdhani"/>
              </a:rPr>
              <a:t>172.217.22.14</a:t>
            </a:r>
            <a:endParaRPr b="1" i="0" sz="4400" u="none" cap="none" strike="noStrike">
              <a:solidFill>
                <a:srgbClr val="FF98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9" name="Google Shape;169;gd0499c9e47_0_39"/>
          <p:cNvSpPr txBox="1"/>
          <p:nvPr/>
        </p:nvSpPr>
        <p:spPr>
          <a:xfrm rot="-929385">
            <a:off x="2460499" y="3540089"/>
            <a:ext cx="2570152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3F51B5"/>
                </a:solidFill>
                <a:latin typeface="Rajdhani"/>
                <a:ea typeface="Rajdhani"/>
                <a:cs typeface="Rajdhani"/>
                <a:sym typeface="Rajdhani"/>
              </a:rPr>
              <a:t>199.85.126.10</a:t>
            </a:r>
            <a:endParaRPr b="1" i="0" sz="4400" u="none" cap="none" strike="noStrike">
              <a:solidFill>
                <a:srgbClr val="3F51B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0" name="Google Shape;170;gd0499c9e47_0_39"/>
          <p:cNvSpPr txBox="1"/>
          <p:nvPr/>
        </p:nvSpPr>
        <p:spPr>
          <a:xfrm rot="-929359">
            <a:off x="567744" y="1058157"/>
            <a:ext cx="2459011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5722"/>
                </a:solidFill>
                <a:latin typeface="Rajdhani"/>
                <a:ea typeface="Rajdhani"/>
                <a:cs typeface="Rajdhani"/>
                <a:sym typeface="Rajdhani"/>
              </a:rPr>
              <a:t>192.168.11.50</a:t>
            </a:r>
            <a:endParaRPr b="1" i="0" sz="4400" u="none" cap="none" strike="noStrike">
              <a:solidFill>
                <a:srgbClr val="FF572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" name="Google Shape;171;gd0499c9e47_0_39"/>
          <p:cNvSpPr txBox="1"/>
          <p:nvPr/>
        </p:nvSpPr>
        <p:spPr>
          <a:xfrm rot="-929094">
            <a:off x="5159754" y="2479631"/>
            <a:ext cx="2440591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00BCD4"/>
                </a:solidFill>
                <a:latin typeface="Rajdhani"/>
                <a:ea typeface="Rajdhani"/>
                <a:cs typeface="Rajdhani"/>
                <a:sym typeface="Rajdhani"/>
              </a:rPr>
              <a:t>192.168.1.254</a:t>
            </a:r>
            <a:endParaRPr b="1" i="0" sz="4400" u="none" cap="none" strike="noStrike">
              <a:solidFill>
                <a:srgbClr val="00BCD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" name="Google Shape;172;gd0499c9e47_0_39"/>
          <p:cNvSpPr txBox="1"/>
          <p:nvPr/>
        </p:nvSpPr>
        <p:spPr>
          <a:xfrm rot="-929025">
            <a:off x="5700061" y="1543565"/>
            <a:ext cx="2393572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3F51B5"/>
                </a:solidFill>
                <a:latin typeface="Rajdhani"/>
                <a:ea typeface="Rajdhani"/>
                <a:cs typeface="Rajdhani"/>
                <a:sym typeface="Rajdhani"/>
              </a:rPr>
              <a:t>98.137.11.164</a:t>
            </a:r>
            <a:endParaRPr b="1" i="0" sz="4400" u="none" cap="none" strike="noStrike">
              <a:solidFill>
                <a:srgbClr val="3F51B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3" name="Google Shape;173;gd0499c9e47_0_39"/>
          <p:cNvSpPr txBox="1"/>
          <p:nvPr/>
        </p:nvSpPr>
        <p:spPr>
          <a:xfrm rot="-929177">
            <a:off x="5171383" y="854927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009688"/>
                </a:solidFill>
                <a:latin typeface="Rajdhani"/>
                <a:ea typeface="Rajdhani"/>
                <a:cs typeface="Rajdhani"/>
                <a:sym typeface="Rajdhani"/>
              </a:rPr>
              <a:t>8.8.8.8</a:t>
            </a:r>
            <a:endParaRPr b="1" i="0" sz="4400" u="none" cap="none" strike="noStrike">
              <a:solidFill>
                <a:srgbClr val="009688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4" name="Google Shape;174;gd0499c9e47_0_39"/>
          <p:cNvSpPr txBox="1"/>
          <p:nvPr/>
        </p:nvSpPr>
        <p:spPr>
          <a:xfrm rot="-929177">
            <a:off x="2977608" y="2466022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9C27B0"/>
                </a:solidFill>
                <a:latin typeface="Rajdhani"/>
                <a:ea typeface="Rajdhani"/>
                <a:cs typeface="Rajdhani"/>
                <a:sym typeface="Rajdhani"/>
              </a:rPr>
              <a:t>1.0.0.1</a:t>
            </a:r>
            <a:endParaRPr b="1" i="0" sz="4400" u="none" cap="none" strike="noStrike">
              <a:solidFill>
                <a:srgbClr val="9C27B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5" name="Google Shape;175;gd0499c9e47_0_39"/>
          <p:cNvSpPr txBox="1"/>
          <p:nvPr/>
        </p:nvSpPr>
        <p:spPr>
          <a:xfrm rot="-1309">
            <a:off x="6756624" y="2991942"/>
            <a:ext cx="15756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7200">
                <a:solidFill>
                  <a:srgbClr val="FF5722"/>
                </a:solidFill>
                <a:latin typeface="Rajdhani"/>
                <a:ea typeface="Rajdhani"/>
                <a:cs typeface="Rajdhani"/>
                <a:sym typeface="Rajdhani"/>
              </a:rPr>
              <a:t>🤔</a:t>
            </a:r>
            <a:endParaRPr b="1" i="0" sz="7200" u="none" cap="none" strike="noStrike">
              <a:solidFill>
                <a:srgbClr val="FF572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6" name="Google Shape;176;gd0499c9e47_0_39"/>
          <p:cNvSpPr txBox="1"/>
          <p:nvPr/>
        </p:nvSpPr>
        <p:spPr>
          <a:xfrm rot="-929000">
            <a:off x="4569894" y="3666086"/>
            <a:ext cx="2120559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00FF"/>
                </a:solidFill>
                <a:latin typeface="Rajdhani"/>
                <a:ea typeface="Rajdhani"/>
                <a:cs typeface="Rajdhani"/>
                <a:sym typeface="Rajdhani"/>
              </a:rPr>
              <a:t>172.16.15.14 </a:t>
            </a:r>
            <a:endParaRPr b="1" i="0" sz="4400" u="none" cap="none" strike="noStrike">
              <a:solidFill>
                <a:srgbClr val="FF00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d0499c9e47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0499c9e47_0_104"/>
          <p:cNvSpPr txBox="1"/>
          <p:nvPr/>
        </p:nvSpPr>
        <p:spPr>
          <a:xfrm rot="-928973">
            <a:off x="726120" y="1851794"/>
            <a:ext cx="1919457" cy="10306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4CAF50"/>
                </a:solidFill>
                <a:latin typeface="Rajdhani"/>
                <a:ea typeface="Rajdhani"/>
                <a:cs typeface="Rajdhani"/>
                <a:sym typeface="Rajdhani"/>
              </a:rPr>
              <a:t>localhost: </a:t>
            </a:r>
            <a:r>
              <a:rPr b="1" lang="es" sz="3300">
                <a:solidFill>
                  <a:srgbClr val="4CAF50"/>
                </a:solidFill>
                <a:latin typeface="Rajdhani"/>
                <a:ea typeface="Rajdhani"/>
                <a:cs typeface="Rajdhani"/>
                <a:sym typeface="Rajdhani"/>
              </a:rPr>
              <a:t>127.0.0.1</a:t>
            </a:r>
            <a:endParaRPr b="1" i="0" sz="4400" u="none" cap="none" strike="noStrike">
              <a:solidFill>
                <a:srgbClr val="4CAF5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7" name="Google Shape;187;gd0499c9e47_0_104"/>
          <p:cNvSpPr txBox="1"/>
          <p:nvPr/>
        </p:nvSpPr>
        <p:spPr>
          <a:xfrm rot="-929031">
            <a:off x="395271" y="3411902"/>
            <a:ext cx="2102509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00BCD4"/>
                </a:solidFill>
                <a:latin typeface="Rajdhani"/>
                <a:ea typeface="Rajdhani"/>
                <a:cs typeface="Rajdhani"/>
                <a:sym typeface="Rajdhani"/>
              </a:rPr>
              <a:t>IP privada: </a:t>
            </a:r>
            <a:endParaRPr b="1" sz="3300">
              <a:solidFill>
                <a:srgbClr val="00BCD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00BCD4"/>
                </a:solidFill>
                <a:latin typeface="Rajdhani"/>
                <a:ea typeface="Rajdhani"/>
                <a:cs typeface="Rajdhani"/>
                <a:sym typeface="Rajdhani"/>
              </a:rPr>
              <a:t>10.0.0.1</a:t>
            </a:r>
            <a:endParaRPr b="1" i="0" sz="4400" u="none" cap="none" strike="noStrike">
              <a:solidFill>
                <a:srgbClr val="00BCD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8" name="Google Shape;188;gd0499c9e47_0_104"/>
          <p:cNvSpPr txBox="1"/>
          <p:nvPr/>
        </p:nvSpPr>
        <p:spPr>
          <a:xfrm rot="-929400">
            <a:off x="2769681" y="1210474"/>
            <a:ext cx="2535289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9800"/>
                </a:solidFill>
                <a:latin typeface="Rajdhani"/>
                <a:ea typeface="Rajdhani"/>
                <a:cs typeface="Rajdhani"/>
                <a:sym typeface="Rajdhani"/>
              </a:rPr>
              <a:t>google.com:</a:t>
            </a:r>
            <a:endParaRPr b="1" sz="3300">
              <a:solidFill>
                <a:srgbClr val="FF98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9800"/>
                </a:solidFill>
                <a:latin typeface="Rajdhani"/>
                <a:ea typeface="Rajdhani"/>
                <a:cs typeface="Rajdhani"/>
                <a:sym typeface="Rajdhani"/>
              </a:rPr>
              <a:t>172.217.22.14</a:t>
            </a:r>
            <a:endParaRPr b="1" i="0" sz="4400" u="none" cap="none" strike="noStrike">
              <a:solidFill>
                <a:srgbClr val="FF98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9" name="Google Shape;189;gd0499c9e47_0_104"/>
          <p:cNvSpPr txBox="1"/>
          <p:nvPr/>
        </p:nvSpPr>
        <p:spPr>
          <a:xfrm rot="-929385">
            <a:off x="2290324" y="3687564"/>
            <a:ext cx="2570152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3300">
              <a:solidFill>
                <a:srgbClr val="3F51B5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3F51B5"/>
                </a:solidFill>
                <a:latin typeface="Rajdhani"/>
                <a:ea typeface="Rajdhani"/>
                <a:cs typeface="Rajdhani"/>
                <a:sym typeface="Rajdhani"/>
              </a:rPr>
              <a:t>DNS Norton: </a:t>
            </a:r>
            <a:r>
              <a:rPr b="1" lang="es" sz="3300">
                <a:solidFill>
                  <a:srgbClr val="3F51B5"/>
                </a:solidFill>
                <a:latin typeface="Rajdhani"/>
                <a:ea typeface="Rajdhani"/>
                <a:cs typeface="Rajdhani"/>
                <a:sym typeface="Rajdhani"/>
              </a:rPr>
              <a:t>199.85.126.10</a:t>
            </a:r>
            <a:endParaRPr b="1" i="0" sz="4400" u="none" cap="none" strike="noStrike">
              <a:solidFill>
                <a:srgbClr val="3F51B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0" name="Google Shape;190;gd0499c9e47_0_104"/>
          <p:cNvSpPr txBox="1"/>
          <p:nvPr/>
        </p:nvSpPr>
        <p:spPr>
          <a:xfrm rot="-929359">
            <a:off x="567744" y="1058157"/>
            <a:ext cx="2459011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300">
                <a:solidFill>
                  <a:srgbClr val="FF5722"/>
                </a:solidFill>
                <a:latin typeface="Rajdhani"/>
                <a:ea typeface="Rajdhani"/>
                <a:cs typeface="Rajdhani"/>
                <a:sym typeface="Rajdhani"/>
              </a:rPr>
              <a:t>IP privada:  </a:t>
            </a:r>
            <a:r>
              <a:rPr b="1" lang="es" sz="3300">
                <a:solidFill>
                  <a:srgbClr val="FF5722"/>
                </a:solidFill>
                <a:latin typeface="Rajdhani"/>
                <a:ea typeface="Rajdhani"/>
                <a:cs typeface="Rajdhani"/>
                <a:sym typeface="Rajdhani"/>
              </a:rPr>
              <a:t>192.168.11.50</a:t>
            </a:r>
            <a:endParaRPr b="1" i="0" sz="4400" u="none" cap="none" strike="noStrike">
              <a:solidFill>
                <a:srgbClr val="FF572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1" name="Google Shape;191;gd0499c9e47_0_104"/>
          <p:cNvSpPr txBox="1"/>
          <p:nvPr/>
        </p:nvSpPr>
        <p:spPr>
          <a:xfrm rot="-929094">
            <a:off x="4993629" y="2703656"/>
            <a:ext cx="2440591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00BCD4"/>
                </a:solidFill>
                <a:latin typeface="Rajdhani"/>
                <a:ea typeface="Rajdhani"/>
                <a:cs typeface="Rajdhani"/>
                <a:sym typeface="Rajdhani"/>
              </a:rPr>
              <a:t>IP privada: </a:t>
            </a:r>
            <a:r>
              <a:rPr b="1" lang="es" sz="3300">
                <a:solidFill>
                  <a:srgbClr val="00BCD4"/>
                </a:solidFill>
                <a:latin typeface="Rajdhani"/>
                <a:ea typeface="Rajdhani"/>
                <a:cs typeface="Rajdhani"/>
                <a:sym typeface="Rajdhani"/>
              </a:rPr>
              <a:t>192.168.1.254</a:t>
            </a:r>
            <a:endParaRPr b="1" i="0" sz="4400" u="none" cap="none" strike="noStrike">
              <a:solidFill>
                <a:srgbClr val="00BCD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2" name="Google Shape;192;gd0499c9e47_0_104"/>
          <p:cNvSpPr txBox="1"/>
          <p:nvPr/>
        </p:nvSpPr>
        <p:spPr>
          <a:xfrm rot="-929025">
            <a:off x="5587486" y="1636090"/>
            <a:ext cx="2393572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3F51B5"/>
                </a:solidFill>
                <a:latin typeface="Rajdhani"/>
                <a:ea typeface="Rajdhani"/>
                <a:cs typeface="Rajdhani"/>
                <a:sym typeface="Rajdhani"/>
              </a:rPr>
              <a:t>yahoo.com: 98.137.11.164</a:t>
            </a:r>
            <a:endParaRPr b="1" i="0" sz="4400" u="none" cap="none" strike="noStrike">
              <a:solidFill>
                <a:srgbClr val="3F51B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3" name="Google Shape;193;gd0499c9e47_0_104"/>
          <p:cNvSpPr txBox="1"/>
          <p:nvPr/>
        </p:nvSpPr>
        <p:spPr>
          <a:xfrm rot="-929365">
            <a:off x="4990251" y="732378"/>
            <a:ext cx="2625250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009688"/>
                </a:solidFill>
                <a:latin typeface="Rajdhani"/>
                <a:ea typeface="Rajdhani"/>
                <a:cs typeface="Rajdhani"/>
                <a:sym typeface="Rajdhani"/>
              </a:rPr>
              <a:t>DNS Google: </a:t>
            </a:r>
            <a:r>
              <a:rPr b="1" lang="es" sz="3300">
                <a:solidFill>
                  <a:srgbClr val="009688"/>
                </a:solidFill>
                <a:latin typeface="Rajdhani"/>
                <a:ea typeface="Rajdhani"/>
                <a:cs typeface="Rajdhani"/>
                <a:sym typeface="Rajdhani"/>
              </a:rPr>
              <a:t>8.8.8.8</a:t>
            </a:r>
            <a:endParaRPr b="1" i="0" sz="4400" u="none" cap="none" strike="noStrike">
              <a:solidFill>
                <a:srgbClr val="009688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4" name="Google Shape;194;gd0499c9e47_0_104"/>
          <p:cNvSpPr txBox="1"/>
          <p:nvPr/>
        </p:nvSpPr>
        <p:spPr>
          <a:xfrm rot="-929327">
            <a:off x="2711538" y="2449346"/>
            <a:ext cx="2890474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9C27B0"/>
                </a:solidFill>
                <a:latin typeface="Rajdhani"/>
                <a:ea typeface="Rajdhani"/>
                <a:cs typeface="Rajdhani"/>
                <a:sym typeface="Rajdhani"/>
              </a:rPr>
              <a:t>DNS cloudflare: </a:t>
            </a:r>
            <a:endParaRPr b="1" sz="3300">
              <a:solidFill>
                <a:srgbClr val="9C27B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9C27B0"/>
                </a:solidFill>
                <a:latin typeface="Rajdhani"/>
                <a:ea typeface="Rajdhani"/>
                <a:cs typeface="Rajdhani"/>
                <a:sym typeface="Rajdhani"/>
              </a:rPr>
              <a:t>1.0.0.1</a:t>
            </a:r>
            <a:endParaRPr b="1" i="0" sz="4400" u="none" cap="none" strike="noStrike">
              <a:solidFill>
                <a:srgbClr val="9C27B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5" name="Google Shape;195;gd0499c9e47_0_104"/>
          <p:cNvSpPr txBox="1"/>
          <p:nvPr/>
        </p:nvSpPr>
        <p:spPr>
          <a:xfrm rot="-929000">
            <a:off x="4796794" y="3917311"/>
            <a:ext cx="2120559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00FF"/>
                </a:solidFill>
                <a:latin typeface="Rajdhani"/>
                <a:ea typeface="Rajdhani"/>
                <a:cs typeface="Rajdhani"/>
                <a:sym typeface="Rajdhani"/>
              </a:rPr>
              <a:t>IP privada:</a:t>
            </a:r>
            <a:endParaRPr b="1" sz="3300">
              <a:solidFill>
                <a:srgbClr val="FF00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00FF"/>
                </a:solidFill>
                <a:latin typeface="Rajdhani"/>
                <a:ea typeface="Rajdhani"/>
                <a:cs typeface="Rajdhani"/>
                <a:sym typeface="Rajdhani"/>
              </a:rPr>
              <a:t>172.16.15.14 </a:t>
            </a:r>
            <a:endParaRPr b="1" i="0" sz="4400" u="none" cap="none" strike="noStrike">
              <a:solidFill>
                <a:srgbClr val="FF00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6" name="Google Shape;196;gd0499c9e47_0_104"/>
          <p:cNvSpPr txBox="1"/>
          <p:nvPr/>
        </p:nvSpPr>
        <p:spPr>
          <a:xfrm>
            <a:off x="7082650" y="3308625"/>
            <a:ext cx="1366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800">
                <a:solidFill>
                  <a:srgbClr val="333333"/>
                </a:solidFill>
                <a:highlight>
                  <a:srgbClr val="FFFFFF"/>
                </a:highlight>
              </a:rPr>
              <a:t>😲</a:t>
            </a:r>
            <a:endParaRPr sz="5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0499c9e47_0_129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latin typeface="Rajdhani"/>
                <a:ea typeface="Rajdhani"/>
                <a:cs typeface="Rajdhani"/>
                <a:sym typeface="Rajdhani"/>
              </a:rPr>
              <a:t>Obtener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IP privada </a:t>
            </a:r>
            <a:r>
              <a:rPr b="1" lang="es" sz="3300">
                <a:latin typeface="Rajdhani"/>
                <a:ea typeface="Rajdhani"/>
                <a:cs typeface="Rajdhani"/>
                <a:sym typeface="Rajdhani"/>
              </a:rPr>
              <a:t>en Linux</a:t>
            </a:r>
            <a:endParaRPr b="1" i="0" sz="3000" u="none" cap="none" strike="noStrike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02" name="Google Shape;202;gd0499c9e47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400" y="1317725"/>
            <a:ext cx="70104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d33551416_0_70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latin typeface="Rajdhani"/>
                <a:ea typeface="Rajdhani"/>
                <a:cs typeface="Rajdhani"/>
                <a:sym typeface="Rajdhani"/>
              </a:rPr>
              <a:t>Obtener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IP privada </a:t>
            </a:r>
            <a:r>
              <a:rPr b="1" lang="es" sz="3300">
                <a:latin typeface="Rajdhani"/>
                <a:ea typeface="Rajdhani"/>
                <a:cs typeface="Rajdhani"/>
                <a:sym typeface="Rajdhani"/>
              </a:rPr>
              <a:t>en Windows</a:t>
            </a:r>
            <a:endParaRPr b="1" i="0" sz="3000" u="none" cap="none" strike="noStrike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08" name="Google Shape;208;gcd33551416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750" y="1129275"/>
            <a:ext cx="6576834" cy="366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